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cd1524c96f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cd1524c96f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cd1524c96f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cd1524c96f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cd1524c96f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cd1524c96f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3cd1524c96f_0_1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3cd1524c96f_0_1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3cd1524c96f_0_1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3cd1524c96f_0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cd1524c96f_0_1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cd1524c96f_0_1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cd1524c96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cd1524c96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cd1524c96f_0_1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cd1524c96f_0_1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cd1524c96f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cd1524c96f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cd1524c96f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cd1524c96f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cd1524c96f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cd1524c96f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cd1524c96f_0_1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cd1524c96f_0_1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cd1524c96f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cd1524c96f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Clr>
                <a:schemeClr val="dk1"/>
              </a:buClr>
              <a:buSzPts val="1400"/>
              <a:buChar char="○"/>
              <a:defRPr>
                <a:solidFill>
                  <a:schemeClr val="dk1"/>
                </a:solidFill>
              </a:defRPr>
            </a:lvl5pPr>
            <a:lvl6pPr indent="-317500" lvl="5" marL="2743200">
              <a:spcBef>
                <a:spcPts val="0"/>
              </a:spcBef>
              <a:spcAft>
                <a:spcPts val="0"/>
              </a:spcAft>
              <a:buClr>
                <a:schemeClr val="dk1"/>
              </a:buClr>
              <a:buSzPts val="1400"/>
              <a:buChar char="■"/>
              <a:defRPr>
                <a:solidFill>
                  <a:schemeClr val="dk1"/>
                </a:solidFill>
              </a:defRPr>
            </a:lvl6pPr>
            <a:lvl7pPr indent="-317500" lvl="6" marL="3200400">
              <a:spcBef>
                <a:spcPts val="0"/>
              </a:spcBef>
              <a:spcAft>
                <a:spcPts val="0"/>
              </a:spcAft>
              <a:buClr>
                <a:schemeClr val="dk1"/>
              </a:buClr>
              <a:buSzPts val="1400"/>
              <a:buChar char="●"/>
              <a:defRPr>
                <a:solidFill>
                  <a:schemeClr val="dk1"/>
                </a:solidFill>
              </a:defRPr>
            </a:lvl7pPr>
            <a:lvl8pPr indent="-317500" lvl="7" marL="3657600">
              <a:spcBef>
                <a:spcPts val="0"/>
              </a:spcBef>
              <a:spcAft>
                <a:spcPts val="0"/>
              </a:spcAft>
              <a:buClr>
                <a:schemeClr val="dk1"/>
              </a:buClr>
              <a:buSzPts val="1400"/>
              <a:buChar char="○"/>
              <a:defRPr>
                <a:solidFill>
                  <a:schemeClr val="dk1"/>
                </a:solidFill>
              </a:defRPr>
            </a:lvl8pPr>
            <a:lvl9pPr indent="-317500" lvl="8" marL="4114800">
              <a:spcBef>
                <a:spcPts val="0"/>
              </a:spcBef>
              <a:spcAft>
                <a:spcPts val="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0"/>
              </a:spcBef>
              <a:spcAft>
                <a:spcPts val="0"/>
              </a:spcAft>
              <a:buClr>
                <a:schemeClr val="lt2"/>
              </a:buClr>
              <a:buSzPts val="1400"/>
              <a:buChar char="○"/>
              <a:defRPr>
                <a:solidFill>
                  <a:schemeClr val="lt2"/>
                </a:solidFill>
              </a:defRPr>
            </a:lvl2pPr>
            <a:lvl3pPr indent="-317500" lvl="2" marL="1371600">
              <a:lnSpc>
                <a:spcPct val="115000"/>
              </a:lnSpc>
              <a:spcBef>
                <a:spcPts val="0"/>
              </a:spcBef>
              <a:spcAft>
                <a:spcPts val="0"/>
              </a:spcAft>
              <a:buClr>
                <a:schemeClr val="lt2"/>
              </a:buClr>
              <a:buSzPts val="1400"/>
              <a:buChar char="■"/>
              <a:defRPr>
                <a:solidFill>
                  <a:schemeClr val="lt2"/>
                </a:solidFill>
              </a:defRPr>
            </a:lvl3pPr>
            <a:lvl4pPr indent="-317500" lvl="3" marL="1828800">
              <a:lnSpc>
                <a:spcPct val="115000"/>
              </a:lnSpc>
              <a:spcBef>
                <a:spcPts val="0"/>
              </a:spcBef>
              <a:spcAft>
                <a:spcPts val="0"/>
              </a:spcAft>
              <a:buClr>
                <a:schemeClr val="lt2"/>
              </a:buClr>
              <a:buSzPts val="1400"/>
              <a:buChar char="●"/>
              <a:defRPr>
                <a:solidFill>
                  <a:schemeClr val="lt2"/>
                </a:solidFill>
              </a:defRPr>
            </a:lvl4pPr>
            <a:lvl5pPr indent="-317500" lvl="4" marL="2286000">
              <a:lnSpc>
                <a:spcPct val="115000"/>
              </a:lnSpc>
              <a:spcBef>
                <a:spcPts val="0"/>
              </a:spcBef>
              <a:spcAft>
                <a:spcPts val="0"/>
              </a:spcAft>
              <a:buClr>
                <a:schemeClr val="lt2"/>
              </a:buClr>
              <a:buSzPts val="1400"/>
              <a:buChar char="○"/>
              <a:defRPr>
                <a:solidFill>
                  <a:schemeClr val="lt2"/>
                </a:solidFill>
              </a:defRPr>
            </a:lvl5pPr>
            <a:lvl6pPr indent="-317500" lvl="5" marL="2743200">
              <a:lnSpc>
                <a:spcPct val="115000"/>
              </a:lnSpc>
              <a:spcBef>
                <a:spcPts val="0"/>
              </a:spcBef>
              <a:spcAft>
                <a:spcPts val="0"/>
              </a:spcAft>
              <a:buClr>
                <a:schemeClr val="lt2"/>
              </a:buClr>
              <a:buSzPts val="1400"/>
              <a:buChar char="■"/>
              <a:defRPr>
                <a:solidFill>
                  <a:schemeClr val="lt2"/>
                </a:solidFill>
              </a:defRPr>
            </a:lvl6pPr>
            <a:lvl7pPr indent="-317500" lvl="6" marL="3200400">
              <a:lnSpc>
                <a:spcPct val="115000"/>
              </a:lnSpc>
              <a:spcBef>
                <a:spcPts val="0"/>
              </a:spcBef>
              <a:spcAft>
                <a:spcPts val="0"/>
              </a:spcAft>
              <a:buClr>
                <a:schemeClr val="lt2"/>
              </a:buClr>
              <a:buSzPts val="1400"/>
              <a:buChar char="●"/>
              <a:defRPr>
                <a:solidFill>
                  <a:schemeClr val="lt2"/>
                </a:solidFill>
              </a:defRPr>
            </a:lvl7pPr>
            <a:lvl8pPr indent="-317500" lvl="7" marL="3657600">
              <a:lnSpc>
                <a:spcPct val="115000"/>
              </a:lnSpc>
              <a:spcBef>
                <a:spcPts val="0"/>
              </a:spcBef>
              <a:spcAft>
                <a:spcPts val="0"/>
              </a:spcAft>
              <a:buClr>
                <a:schemeClr val="lt2"/>
              </a:buClr>
              <a:buSzPts val="1400"/>
              <a:buChar char="○"/>
              <a:defRPr>
                <a:solidFill>
                  <a:schemeClr val="lt2"/>
                </a:solidFill>
              </a:defRPr>
            </a:lvl8pPr>
            <a:lvl9pPr indent="-317500" lvl="8" marL="4114800">
              <a:lnSpc>
                <a:spcPct val="115000"/>
              </a:lnSpc>
              <a:spcBef>
                <a:spcPts val="0"/>
              </a:spcBef>
              <a:spcAft>
                <a:spcPts val="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no"/>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https://www.udir.no/eksamen-og-prover/eksamen/vurderinger-og-anbefalinger-fremtidens-eksamen/3-eksamens-formal-og-roller-i-sluttvurderingen/" TargetMode="External"/><Relationship Id="rId4" Type="http://schemas.openxmlformats.org/officeDocument/2006/relationships/hyperlink" Target="https://eksamensplan.udir.no/?oppl%C3%A6ringsniv%C3%A5=GS" TargetMode="External"/><Relationship Id="rId5" Type="http://schemas.openxmlformats.org/officeDocument/2006/relationships/hyperlink" Target="https://www.udir.no/regelverkstolkninger/opplaring/forskrift-om-grunnskoleopplaringa-og-den-vidaregaande-opplaringa-opplaringsforskrifta/tredje-delen--fellesreglar-for-grunnskoleopplaringa-og-den-vidaregaande-opplaringa-for-barn-og-unge/kapittel-10-klage-pa-sluttvurderingar/-10-7-klage-pa-karakter-ved-skriftleg-eksamen/" TargetMode="External"/><Relationship Id="rId6" Type="http://schemas.openxmlformats.org/officeDocument/2006/relationships/hyperlink" Target="https://www.statsforvalteren.no/rogaland/barnehage-og-opplaring/eksamen/eksamen/klage-pa-eksamen/" TargetMode="External"/><Relationship Id="rId7" Type="http://schemas.openxmlformats.org/officeDocument/2006/relationships/hyperlink" Target="https://www.statsforvalteren.no/rogaland/barnehage-og-opplaring/eksamen/eksamen/" TargetMode="External"/><Relationship Id="rId8" Type="http://schemas.openxmlformats.org/officeDocument/2006/relationships/hyperlink" Target="https://www.statsforvalteren.no/nn/Rogaland/Barnehage-og-opplaring/Eksamen/eksamen/sarskilt-tilrettelegging-under-eksame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744575"/>
            <a:ext cx="8520600" cy="15729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no"/>
              <a:t>Eksamen </a:t>
            </a:r>
            <a:endParaRPr/>
          </a:p>
        </p:txBody>
      </p:sp>
      <p:sp>
        <p:nvSpPr>
          <p:cNvPr id="55" name="Google Shape;55;p13"/>
          <p:cNvSpPr txBox="1"/>
          <p:nvPr>
            <p:ph idx="1" type="subTitle"/>
          </p:nvPr>
        </p:nvSpPr>
        <p:spPr>
          <a:xfrm>
            <a:off x="311700" y="2317475"/>
            <a:ext cx="8520600" cy="551400"/>
          </a:xfrm>
          <a:prstGeom prst="rect">
            <a:avLst/>
          </a:prstGeom>
        </p:spPr>
        <p:txBody>
          <a:bodyPr anchorCtr="0" anchor="t" bIns="91425" lIns="91425" spcFirstLastPara="1" rIns="91425" wrap="square" tIns="91425">
            <a:normAutofit lnSpcReduction="20000"/>
          </a:bodyPr>
          <a:lstStyle/>
          <a:p>
            <a:pPr indent="0" lvl="0" marL="0" rtl="0" algn="ctr">
              <a:spcBef>
                <a:spcPts val="0"/>
              </a:spcBef>
              <a:spcAft>
                <a:spcPts val="0"/>
              </a:spcAft>
              <a:buNone/>
            </a:pPr>
            <a:r>
              <a:rPr lang="no">
                <a:solidFill>
                  <a:schemeClr val="dk1"/>
                </a:solidFill>
              </a:rPr>
              <a:t>Rektor </a:t>
            </a:r>
            <a:r>
              <a:rPr lang="no">
                <a:solidFill>
                  <a:schemeClr val="dk1"/>
                </a:solidFill>
              </a:rPr>
              <a:t>informerer</a:t>
            </a:r>
            <a:r>
              <a:rPr lang="no">
                <a:solidFill>
                  <a:schemeClr val="dk1"/>
                </a:solidFill>
              </a:rPr>
              <a:t> 10. trinn 2026</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Gjennomføring av muntlig eksamen </a:t>
            </a:r>
            <a:endParaRPr/>
          </a:p>
        </p:txBody>
      </p:sp>
      <p:sp>
        <p:nvSpPr>
          <p:cNvPr id="109" name="Google Shape;109;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no"/>
              <a:t>Eksaminator - lokal faglærer </a:t>
            </a:r>
            <a:endParaRPr/>
          </a:p>
          <a:p>
            <a:pPr indent="-342900" lvl="0" marL="457200" rtl="0" algn="l">
              <a:spcBef>
                <a:spcPts val="0"/>
              </a:spcBef>
              <a:spcAft>
                <a:spcPts val="0"/>
              </a:spcAft>
              <a:buSzPts val="1800"/>
              <a:buChar char="-"/>
            </a:pPr>
            <a:r>
              <a:rPr lang="no"/>
              <a:t>Sensor - ikke lokal - kommer fra en annen skole i Dalane</a:t>
            </a:r>
            <a:endParaRPr/>
          </a:p>
          <a:p>
            <a:pPr indent="-342900" lvl="0" marL="457200" rtl="0" algn="l">
              <a:spcBef>
                <a:spcPts val="0"/>
              </a:spcBef>
              <a:spcAft>
                <a:spcPts val="0"/>
              </a:spcAft>
              <a:buSzPts val="1800"/>
              <a:buChar char="-"/>
            </a:pPr>
            <a:r>
              <a:rPr lang="no"/>
              <a:t>Elev kan starte eksamen med en muntlig presentasjon, </a:t>
            </a:r>
            <a:r>
              <a:rPr lang="no"/>
              <a:t>altså</a:t>
            </a:r>
            <a:r>
              <a:rPr lang="no"/>
              <a:t> ha regien selv, men det er ikke et krav</a:t>
            </a:r>
            <a:endParaRPr/>
          </a:p>
          <a:p>
            <a:pPr indent="-342900" lvl="0" marL="457200" rtl="0" algn="l">
              <a:spcBef>
                <a:spcPts val="0"/>
              </a:spcBef>
              <a:spcAft>
                <a:spcPts val="0"/>
              </a:spcAft>
              <a:buSzPts val="1800"/>
              <a:buChar char="-"/>
            </a:pPr>
            <a:r>
              <a:rPr lang="no"/>
              <a:t>Eksamen varer 30 min - 45 min (alt etter hvilket fag)</a:t>
            </a:r>
            <a:endParaRPr/>
          </a:p>
          <a:p>
            <a:pPr indent="-342900" lvl="0" marL="457200" rtl="0" algn="l">
              <a:spcBef>
                <a:spcPts val="0"/>
              </a:spcBef>
              <a:spcAft>
                <a:spcPts val="0"/>
              </a:spcAft>
              <a:buSzPts val="1800"/>
              <a:buChar char="-"/>
            </a:pPr>
            <a:r>
              <a:rPr lang="no"/>
              <a:t>Eleven skal vise bred kompetanse - det blir ikke kun spurt om noen få kompetansemål </a:t>
            </a:r>
            <a:endParaRPr/>
          </a:p>
          <a:p>
            <a:pPr indent="0" lvl="0" marL="45720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Vurdering av muntlig eksamen</a:t>
            </a:r>
            <a:endParaRPr/>
          </a:p>
        </p:txBody>
      </p:sp>
      <p:sp>
        <p:nvSpPr>
          <p:cNvPr id="115" name="Google Shape;115;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no"/>
              <a:t>Det er kompetansen som eleven viser på eksamensdagen som er vurderingsgrunnlaget for karakteren</a:t>
            </a:r>
            <a:endParaRPr/>
          </a:p>
          <a:p>
            <a:pPr indent="-342900" lvl="0" marL="457200" rtl="0" algn="l">
              <a:spcBef>
                <a:spcPts val="0"/>
              </a:spcBef>
              <a:spcAft>
                <a:spcPts val="0"/>
              </a:spcAft>
              <a:buSzPts val="1800"/>
              <a:buChar char="-"/>
            </a:pPr>
            <a:r>
              <a:rPr lang="no"/>
              <a:t>Det er sensor som gir karakteren </a:t>
            </a:r>
            <a:endParaRPr/>
          </a:p>
          <a:p>
            <a:pPr indent="-342900" lvl="0" marL="457200" rtl="0" algn="l">
              <a:spcBef>
                <a:spcPts val="0"/>
              </a:spcBef>
              <a:spcAft>
                <a:spcPts val="0"/>
              </a:spcAft>
              <a:buSzPts val="1800"/>
              <a:buChar char="-"/>
            </a:pPr>
            <a:r>
              <a:rPr lang="no"/>
              <a:t>Karakteren gis like etter eksamen (eks. 5 min etter)</a:t>
            </a:r>
            <a:endParaRPr/>
          </a:p>
          <a:p>
            <a:pPr indent="0" lvl="0" marL="0" rtl="0" algn="l">
              <a:spcBef>
                <a:spcPts val="120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Klage på muntlig eksamen </a:t>
            </a:r>
            <a:endParaRPr/>
          </a:p>
        </p:txBody>
      </p:sp>
      <p:sp>
        <p:nvSpPr>
          <p:cNvPr id="121" name="Google Shape;121;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457200" rtl="0" algn="l">
              <a:spcBef>
                <a:spcPts val="0"/>
              </a:spcBef>
              <a:spcAft>
                <a:spcPts val="0"/>
              </a:spcAft>
              <a:buNone/>
            </a:pPr>
            <a:r>
              <a:rPr lang="no">
                <a:solidFill>
                  <a:srgbClr val="0000FF"/>
                </a:solidFill>
                <a:highlight>
                  <a:srgbClr val="FFFFFF"/>
                </a:highlight>
              </a:rPr>
              <a:t>Fristen for å klage er 10 dager etter at karakteren ble gjort kjent. </a:t>
            </a:r>
            <a:endParaRPr>
              <a:solidFill>
                <a:srgbClr val="0000FF"/>
              </a:solidFill>
              <a:highlight>
                <a:srgbClr val="FFFFFF"/>
              </a:highlight>
            </a:endParaRPr>
          </a:p>
          <a:p>
            <a:pPr indent="-342900" lvl="0" marL="457200" rtl="0" algn="l">
              <a:spcBef>
                <a:spcPts val="1200"/>
              </a:spcBef>
              <a:spcAft>
                <a:spcPts val="0"/>
              </a:spcAft>
              <a:buSzPts val="1800"/>
              <a:buChar char="-"/>
            </a:pPr>
            <a:r>
              <a:rPr lang="no"/>
              <a:t>Eleven kan klage på formelle feil, IKKE karakteren. </a:t>
            </a:r>
            <a:endParaRPr/>
          </a:p>
          <a:p>
            <a:pPr indent="-342900" lvl="0" marL="457200" rtl="0" algn="l">
              <a:spcBef>
                <a:spcPts val="0"/>
              </a:spcBef>
              <a:spcAft>
                <a:spcPts val="0"/>
              </a:spcAft>
              <a:buSzPts val="1800"/>
              <a:buChar char="-"/>
            </a:pPr>
            <a:r>
              <a:rPr lang="no"/>
              <a:t>Formelle feil kan være: feil eksamensoppgave, for kort forberedelsestid, sensor er innhabil, endre fag etter at trekket er gjort kjent. Feilen må ha påvirket karakteren. </a:t>
            </a:r>
            <a:endParaRPr/>
          </a:p>
          <a:p>
            <a:pPr indent="-342900" lvl="0" marL="457200" rtl="0" algn="l">
              <a:spcBef>
                <a:spcPts val="0"/>
              </a:spcBef>
              <a:spcAft>
                <a:spcPts val="0"/>
              </a:spcAft>
              <a:buSzPts val="1800"/>
              <a:buChar char="-"/>
            </a:pPr>
            <a:r>
              <a:rPr lang="no"/>
              <a:t>Skolen skal veilede eleven i spørsmål om klage </a:t>
            </a:r>
            <a:endParaRPr/>
          </a:p>
          <a:p>
            <a:pPr indent="-342900" lvl="0" marL="457200" rtl="0" algn="l">
              <a:spcBef>
                <a:spcPts val="0"/>
              </a:spcBef>
              <a:spcAft>
                <a:spcPts val="0"/>
              </a:spcAft>
              <a:buSzPts val="1800"/>
              <a:buChar char="-"/>
            </a:pPr>
            <a:r>
              <a:rPr lang="no"/>
              <a:t>Skolen sender klagen til Statsforvalteren</a:t>
            </a:r>
            <a:endParaRPr/>
          </a:p>
          <a:p>
            <a:pPr indent="-342900" lvl="0" marL="457200" rtl="0" algn="l">
              <a:spcBef>
                <a:spcPts val="0"/>
              </a:spcBef>
              <a:spcAft>
                <a:spcPts val="0"/>
              </a:spcAft>
              <a:buSzPts val="1800"/>
              <a:buChar char="-"/>
            </a:pPr>
            <a:r>
              <a:rPr lang="no"/>
              <a:t>Statforvalterne kan avise, stadfeste eller annullere </a:t>
            </a:r>
            <a:endParaRPr/>
          </a:p>
          <a:p>
            <a:pPr indent="-342900" lvl="0" marL="457200" rtl="0" algn="l">
              <a:spcBef>
                <a:spcPts val="0"/>
              </a:spcBef>
              <a:spcAft>
                <a:spcPts val="0"/>
              </a:spcAft>
              <a:buSzPts val="1800"/>
              <a:buChar char="-"/>
            </a:pPr>
            <a:r>
              <a:rPr lang="no"/>
              <a:t>Eleven kan velge om han / hun vil gå opp til ny eksamen med ny sensor om eksamen blir annullert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Gode tips </a:t>
            </a:r>
            <a:endParaRPr/>
          </a:p>
        </p:txBody>
      </p:sp>
      <p:sp>
        <p:nvSpPr>
          <p:cNvPr id="127" name="Google Shape;127;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no"/>
              <a:t>Forbered deg </a:t>
            </a:r>
            <a:endParaRPr/>
          </a:p>
          <a:p>
            <a:pPr indent="-342900" lvl="0" marL="457200" rtl="0" algn="l">
              <a:spcBef>
                <a:spcPts val="0"/>
              </a:spcBef>
              <a:spcAft>
                <a:spcPts val="0"/>
              </a:spcAft>
              <a:buSzPts val="1800"/>
              <a:buChar char="-"/>
            </a:pPr>
            <a:r>
              <a:rPr lang="no"/>
              <a:t>Kom tidsnok </a:t>
            </a:r>
            <a:endParaRPr/>
          </a:p>
          <a:p>
            <a:pPr indent="-342900" lvl="0" marL="457200" rtl="0" algn="l">
              <a:spcBef>
                <a:spcPts val="0"/>
              </a:spcBef>
              <a:spcAft>
                <a:spcPts val="0"/>
              </a:spcAft>
              <a:buSzPts val="1800"/>
              <a:buChar char="-"/>
            </a:pPr>
            <a:r>
              <a:rPr lang="no"/>
              <a:t>Ha med deg det ustyret du trenger</a:t>
            </a:r>
            <a:endParaRPr/>
          </a:p>
          <a:p>
            <a:pPr indent="-342900" lvl="0" marL="457200" rtl="0" algn="l">
              <a:spcBef>
                <a:spcPts val="0"/>
              </a:spcBef>
              <a:spcAft>
                <a:spcPts val="0"/>
              </a:spcAft>
              <a:buSzPts val="1800"/>
              <a:buChar char="-"/>
            </a:pPr>
            <a:r>
              <a:rPr lang="no"/>
              <a:t>Ha med deg mat som gir hjernen gode vilkår </a:t>
            </a:r>
            <a:endParaRPr/>
          </a:p>
          <a:p>
            <a:pPr indent="-342900" lvl="0" marL="457200" rtl="0" algn="l">
              <a:spcBef>
                <a:spcPts val="0"/>
              </a:spcBef>
              <a:spcAft>
                <a:spcPts val="0"/>
              </a:spcAft>
              <a:buSzPts val="1800"/>
              <a:buChar char="-"/>
            </a:pPr>
            <a:r>
              <a:rPr lang="no"/>
              <a:t>Gjør ditt beste </a:t>
            </a:r>
            <a:endParaRPr/>
          </a:p>
          <a:p>
            <a:pPr indent="-342900" lvl="0" marL="457200" rtl="0" algn="l">
              <a:spcBef>
                <a:spcPts val="0"/>
              </a:spcBef>
              <a:spcAft>
                <a:spcPts val="0"/>
              </a:spcAft>
              <a:buSzPts val="1800"/>
              <a:buChar char="-"/>
            </a:pPr>
            <a:r>
              <a:rPr lang="no"/>
              <a:t>Prat deg selv opp </a:t>
            </a:r>
            <a:endParaRPr/>
          </a:p>
          <a:p>
            <a:pPr indent="0" lvl="0" marL="0" rtl="0" algn="l">
              <a:spcBef>
                <a:spcPts val="1200"/>
              </a:spcBef>
              <a:spcAft>
                <a:spcPts val="0"/>
              </a:spcAft>
              <a:buNone/>
            </a:pPr>
            <a:r>
              <a:rPr i="1" lang="no"/>
              <a:t>En god karakter er ikke bare et tall - det er hvem du er. </a:t>
            </a:r>
            <a:endParaRPr i="1"/>
          </a:p>
          <a:p>
            <a:pPr indent="0" lvl="0" marL="0" rtl="0" algn="l">
              <a:spcBef>
                <a:spcPts val="1200"/>
              </a:spcBef>
              <a:spcAft>
                <a:spcPts val="1200"/>
              </a:spcAft>
              <a:buNone/>
            </a:pPr>
            <a:r>
              <a:rPr i="1" lang="no"/>
              <a:t>Å ha vilje til å holde ut i det som oppleves </a:t>
            </a:r>
            <a:r>
              <a:rPr i="1" lang="no"/>
              <a:t>vanskelig, er å</a:t>
            </a:r>
            <a:r>
              <a:rPr i="1" lang="no"/>
              <a:t> bygge en god karakter. </a:t>
            </a:r>
            <a:endParaRPr i="1"/>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Kilder: </a:t>
            </a:r>
            <a:endParaRPr/>
          </a:p>
        </p:txBody>
      </p:sp>
      <p:sp>
        <p:nvSpPr>
          <p:cNvPr id="133" name="Google Shape;133;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None/>
            </a:pPr>
            <a:r>
              <a:rPr lang="no" u="sng">
                <a:solidFill>
                  <a:schemeClr val="hlink"/>
                </a:solidFill>
                <a:hlinkClick r:id="rId3"/>
              </a:rPr>
              <a:t>https://www.udir.no/eksamen-og-prover/eksamen/vurderinger-og-anbefalinger-fremtidens-eksamen/3-eksamens-formal-og-roller-i-sluttvurderingen/</a:t>
            </a:r>
            <a:endParaRPr/>
          </a:p>
          <a:p>
            <a:pPr indent="0" lvl="0" marL="0" rtl="0" algn="l">
              <a:spcBef>
                <a:spcPts val="1200"/>
              </a:spcBef>
              <a:spcAft>
                <a:spcPts val="0"/>
              </a:spcAft>
              <a:buNone/>
            </a:pPr>
            <a:r>
              <a:rPr lang="no" u="sng">
                <a:solidFill>
                  <a:schemeClr val="hlink"/>
                </a:solidFill>
                <a:hlinkClick r:id="rId4"/>
              </a:rPr>
              <a:t>https://eksamensplan.udir.no/?oppl%C3%A6ringsniv%C3%A5=GS</a:t>
            </a:r>
            <a:r>
              <a:rPr lang="no" u="sng">
                <a:solidFill>
                  <a:schemeClr val="hlink"/>
                </a:solidFill>
                <a:hlinkClick r:id="rId5"/>
              </a:rPr>
              <a:t>/</a:t>
            </a:r>
            <a:endParaRPr/>
          </a:p>
          <a:p>
            <a:pPr indent="0" lvl="0" marL="0" rtl="0" algn="l">
              <a:spcBef>
                <a:spcPts val="1200"/>
              </a:spcBef>
              <a:spcAft>
                <a:spcPts val="0"/>
              </a:spcAft>
              <a:buNone/>
            </a:pPr>
            <a:r>
              <a:rPr lang="no" u="sng">
                <a:solidFill>
                  <a:schemeClr val="hlink"/>
                </a:solidFill>
                <a:hlinkClick r:id="rId6"/>
              </a:rPr>
              <a:t>https://www.statsforvalteren.no/rogaland/barnehage-og-opplaring/eksamen/eksamen/klage-pa-eksamen/</a:t>
            </a:r>
            <a:endParaRPr/>
          </a:p>
          <a:p>
            <a:pPr indent="0" lvl="0" marL="0" rtl="0" algn="l">
              <a:spcBef>
                <a:spcPts val="1200"/>
              </a:spcBef>
              <a:spcAft>
                <a:spcPts val="0"/>
              </a:spcAft>
              <a:buNone/>
            </a:pPr>
            <a:r>
              <a:rPr lang="no" u="sng">
                <a:solidFill>
                  <a:schemeClr val="hlink"/>
                </a:solidFill>
                <a:hlinkClick r:id="rId7"/>
              </a:rPr>
              <a:t>https://www.statsforvalteren.no/rogaland/barnehage-og-opplaring/eksamen/eksamen/</a:t>
            </a:r>
            <a:endParaRPr/>
          </a:p>
          <a:p>
            <a:pPr indent="0" lvl="0" marL="0" rtl="0" algn="l">
              <a:spcBef>
                <a:spcPts val="1200"/>
              </a:spcBef>
              <a:spcAft>
                <a:spcPts val="0"/>
              </a:spcAft>
              <a:buNone/>
            </a:pPr>
            <a:r>
              <a:rPr lang="no" u="sng">
                <a:solidFill>
                  <a:schemeClr val="hlink"/>
                </a:solidFill>
                <a:hlinkClick r:id="rId8"/>
              </a:rPr>
              <a:t>https://www.statsforvalteren.no/nn/Rogaland/Barnehage-og-opplaring/Eksamen/eksamen/sarskilt-tilrettelegging-under-eksamen/</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Formålet med eksamen </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Char char="-"/>
            </a:pPr>
            <a:r>
              <a:rPr lang="no"/>
              <a:t>Eksamen gir informasjon om elevens kompetanse </a:t>
            </a:r>
            <a:endParaRPr/>
          </a:p>
          <a:p>
            <a:pPr indent="-342900" lvl="0" marL="457200" rtl="0" algn="l">
              <a:spcBef>
                <a:spcPts val="0"/>
              </a:spcBef>
              <a:spcAft>
                <a:spcPts val="0"/>
              </a:spcAft>
              <a:buSzPts val="1800"/>
              <a:buChar char="-"/>
            </a:pPr>
            <a:r>
              <a:rPr lang="no"/>
              <a:t>Grunnlag for opptak til videregående </a:t>
            </a:r>
            <a:endParaRPr/>
          </a:p>
          <a:p>
            <a:pPr indent="-342900" lvl="0" marL="457200" rtl="0" algn="l">
              <a:spcBef>
                <a:spcPts val="0"/>
              </a:spcBef>
              <a:spcAft>
                <a:spcPts val="0"/>
              </a:spcAft>
              <a:buSzPts val="1800"/>
              <a:buChar char="-"/>
            </a:pPr>
            <a:r>
              <a:rPr lang="no"/>
              <a:t>Elevene blir vurdert av en ekstern part </a:t>
            </a:r>
            <a:endParaRPr/>
          </a:p>
          <a:p>
            <a:pPr indent="0" lvl="0" marL="0" rtl="0" algn="l">
              <a:spcBef>
                <a:spcPts val="1200"/>
              </a:spcBef>
              <a:spcAft>
                <a:spcPts val="0"/>
              </a:spcAft>
              <a:buNone/>
            </a:pPr>
            <a:r>
              <a:t/>
            </a:r>
            <a:endParaRPr/>
          </a:p>
          <a:p>
            <a:pPr indent="-342900" lvl="0" marL="457200" rtl="0" algn="l">
              <a:spcBef>
                <a:spcPts val="1200"/>
              </a:spcBef>
              <a:spcAft>
                <a:spcPts val="0"/>
              </a:spcAft>
              <a:buSzPts val="1800"/>
              <a:buChar char="-"/>
            </a:pPr>
            <a:r>
              <a:rPr lang="no"/>
              <a:t>Skolen skal bruke eksamen for å </a:t>
            </a:r>
            <a:r>
              <a:rPr lang="no"/>
              <a:t>videreutvikle</a:t>
            </a:r>
            <a:r>
              <a:rPr lang="no"/>
              <a:t> sin vurderingspraksis og påvirke læreplanforståelsen og </a:t>
            </a:r>
            <a:r>
              <a:rPr lang="no"/>
              <a:t>undervisningen.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i="1" lang="no"/>
              <a:t> Alle elever i Norge får samme eksamensoppgave i det faget de blir trekt i, og gjennomfører eksamen på de samme dagene. </a:t>
            </a:r>
            <a:endParaRPr i="1"/>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Datoer for skriftlig eksamen </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Char char="-"/>
            </a:pPr>
            <a:r>
              <a:rPr lang="no"/>
              <a:t>13. mai kl.09:00: Elevene får vite faget</a:t>
            </a:r>
            <a:endParaRPr/>
          </a:p>
          <a:p>
            <a:pPr indent="-342900" lvl="0" marL="457200" rtl="0" algn="l">
              <a:spcBef>
                <a:spcPts val="0"/>
              </a:spcBef>
              <a:spcAft>
                <a:spcPts val="0"/>
              </a:spcAft>
              <a:buSzPts val="1800"/>
              <a:buChar char="-"/>
            </a:pPr>
            <a:r>
              <a:rPr lang="no"/>
              <a:t>20. mai kl 09:00: Engelsk </a:t>
            </a:r>
            <a:endParaRPr/>
          </a:p>
          <a:p>
            <a:pPr indent="-342900" lvl="0" marL="457200" rtl="0" algn="l">
              <a:spcBef>
                <a:spcPts val="0"/>
              </a:spcBef>
              <a:spcAft>
                <a:spcPts val="0"/>
              </a:spcAft>
              <a:buSzPts val="1800"/>
              <a:buChar char="-"/>
            </a:pPr>
            <a:r>
              <a:rPr lang="no"/>
              <a:t>21. mai kl. 0900: Norsk hovedmål </a:t>
            </a:r>
            <a:endParaRPr/>
          </a:p>
          <a:p>
            <a:pPr indent="-342900" lvl="0" marL="457200" rtl="0" algn="l">
              <a:spcBef>
                <a:spcPts val="0"/>
              </a:spcBef>
              <a:spcAft>
                <a:spcPts val="0"/>
              </a:spcAft>
              <a:buSzPts val="1800"/>
              <a:buChar char="-"/>
            </a:pPr>
            <a:r>
              <a:rPr lang="no"/>
              <a:t>22. mai kl.09:00: Norsk sidemål </a:t>
            </a:r>
            <a:endParaRPr/>
          </a:p>
          <a:p>
            <a:pPr indent="-342900" lvl="0" marL="457200" rtl="0" algn="l">
              <a:spcBef>
                <a:spcPts val="0"/>
              </a:spcBef>
              <a:spcAft>
                <a:spcPts val="0"/>
              </a:spcAft>
              <a:buSzPts val="1800"/>
              <a:buChar char="-"/>
            </a:pPr>
            <a:r>
              <a:rPr lang="no"/>
              <a:t>26. mai kl. 09:00: Matematikk </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no"/>
              <a:t>Oppmøte er mellom 08:15- 08:30</a:t>
            </a:r>
            <a:endParaRPr/>
          </a:p>
          <a:p>
            <a:pPr indent="0" lvl="0" marL="0" rtl="0" algn="l">
              <a:spcBef>
                <a:spcPts val="1200"/>
              </a:spcBef>
              <a:spcAft>
                <a:spcPts val="1200"/>
              </a:spcAft>
              <a:buNone/>
            </a:pPr>
            <a:r>
              <a:rPr lang="no"/>
              <a:t>Elevene blir trekt ut i et av disse fagene. Blir det norsk er det to dager med eksamen.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Gjennomføring av skriftlig eksamen </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no"/>
              <a:t>Kom TIDSNOK til eksamen. Tidsnok er ikke kl. 09:00 - da skal du være i gang. Tidsnok er kl. 08:15 - 08:30. </a:t>
            </a:r>
            <a:endParaRPr/>
          </a:p>
          <a:p>
            <a:pPr indent="-342900" lvl="0" marL="457200" rtl="0" algn="l">
              <a:spcBef>
                <a:spcPts val="0"/>
              </a:spcBef>
              <a:spcAft>
                <a:spcPts val="0"/>
              </a:spcAft>
              <a:buSzPts val="1800"/>
              <a:buChar char="-"/>
            </a:pPr>
            <a:r>
              <a:rPr lang="no"/>
              <a:t>Kommer du etter at eksamen har startet - kan du risikere å bli bortvist fra området. </a:t>
            </a:r>
            <a:endParaRPr/>
          </a:p>
          <a:p>
            <a:pPr indent="-342900" lvl="0" marL="457200" rtl="0" algn="l">
              <a:spcBef>
                <a:spcPts val="0"/>
              </a:spcBef>
              <a:spcAft>
                <a:spcPts val="0"/>
              </a:spcAft>
              <a:buSzPts val="1800"/>
              <a:buChar char="-"/>
            </a:pPr>
            <a:r>
              <a:rPr lang="no"/>
              <a:t>Ha en ladet maskin - det er ikke rom for å lade på eksamensdagen </a:t>
            </a:r>
            <a:endParaRPr/>
          </a:p>
          <a:p>
            <a:pPr indent="-342900" lvl="0" marL="457200" rtl="0" algn="l">
              <a:spcBef>
                <a:spcPts val="0"/>
              </a:spcBef>
              <a:spcAft>
                <a:spcPts val="0"/>
              </a:spcAft>
              <a:buSzPts val="1800"/>
              <a:buChar char="-"/>
            </a:pPr>
            <a:r>
              <a:rPr lang="no"/>
              <a:t>Ha med deg det du </a:t>
            </a:r>
            <a:r>
              <a:rPr lang="no"/>
              <a:t>trenger.</a:t>
            </a:r>
            <a:r>
              <a:rPr lang="no"/>
              <a:t> </a:t>
            </a:r>
            <a:r>
              <a:rPr lang="no"/>
              <a:t>Vaktene</a:t>
            </a:r>
            <a:r>
              <a:rPr lang="no"/>
              <a:t> finner ikke linjal, ørepropper e.l. </a:t>
            </a:r>
            <a:endParaRPr/>
          </a:p>
          <a:p>
            <a:pPr indent="-342900" lvl="0" marL="457200" rtl="0" algn="l">
              <a:spcBef>
                <a:spcPts val="0"/>
              </a:spcBef>
              <a:spcAft>
                <a:spcPts val="0"/>
              </a:spcAft>
              <a:buSzPts val="1800"/>
              <a:buChar char="-"/>
            </a:pPr>
            <a:r>
              <a:rPr lang="no"/>
              <a:t>Ha med mat som IKKE forstyrrer naboen, men som hjernen trenger</a:t>
            </a:r>
            <a:endParaRPr/>
          </a:p>
          <a:p>
            <a:pPr indent="-342900" lvl="0" marL="457200" rtl="0" algn="l">
              <a:spcBef>
                <a:spcPts val="0"/>
              </a:spcBef>
              <a:spcAft>
                <a:spcPts val="0"/>
              </a:spcAft>
              <a:buSzPts val="1800"/>
              <a:buChar char="-"/>
            </a:pPr>
            <a:r>
              <a:rPr lang="no"/>
              <a:t>Alt av mat og knask som forstyrrer vil bli fjernet UTEN diskusjon </a:t>
            </a:r>
            <a:endParaRPr/>
          </a:p>
          <a:p>
            <a:pPr indent="-342900" lvl="0" marL="457200" rtl="0" algn="l">
              <a:spcBef>
                <a:spcPts val="0"/>
              </a:spcBef>
              <a:spcAft>
                <a:spcPts val="0"/>
              </a:spcAft>
              <a:buSzPts val="1800"/>
              <a:buChar char="-"/>
            </a:pPr>
            <a:r>
              <a:rPr lang="no"/>
              <a:t>Vakter i rommet </a:t>
            </a:r>
            <a:endParaRPr/>
          </a:p>
          <a:p>
            <a:pPr indent="-342900" lvl="0" marL="457200" rtl="0" algn="l">
              <a:spcBef>
                <a:spcPts val="0"/>
              </a:spcBef>
              <a:spcAft>
                <a:spcPts val="0"/>
              </a:spcAft>
              <a:buSzPts val="1800"/>
              <a:buChar char="-"/>
            </a:pPr>
            <a:r>
              <a:rPr lang="no"/>
              <a:t>Hjelp til oppgaver gis ikke underveis i eksamen </a:t>
            </a:r>
            <a:endParaRPr/>
          </a:p>
          <a:p>
            <a:pPr indent="0" lvl="0" marL="45720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Vær tidsnok og unngå juks </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no"/>
              <a:t>De som har fått </a:t>
            </a:r>
            <a:r>
              <a:rPr lang="no"/>
              <a:t>innvilget</a:t>
            </a:r>
            <a:r>
              <a:rPr lang="no"/>
              <a:t> særskilt tilrettelegging får dette, men kom tidsnok. Det blir ikke ordnet med tilrettelegging etter kl. 09:00. </a:t>
            </a:r>
            <a:endParaRPr/>
          </a:p>
          <a:p>
            <a:pPr indent="-342900" lvl="0" marL="457200" rtl="0" algn="l">
              <a:spcBef>
                <a:spcPts val="0"/>
              </a:spcBef>
              <a:spcAft>
                <a:spcPts val="0"/>
              </a:spcAft>
              <a:buSzPts val="1800"/>
              <a:buChar char="-"/>
            </a:pPr>
            <a:r>
              <a:rPr lang="no"/>
              <a:t>All kommunikasjon regnes som juks, samt nettressurser som ikke er tillatt. </a:t>
            </a:r>
            <a:endParaRPr/>
          </a:p>
          <a:p>
            <a:pPr indent="-342900" lvl="0" marL="457200" rtl="0" algn="l">
              <a:spcBef>
                <a:spcPts val="0"/>
              </a:spcBef>
              <a:spcAft>
                <a:spcPts val="0"/>
              </a:spcAft>
              <a:buSzPts val="1800"/>
              <a:buChar char="-"/>
            </a:pPr>
            <a:r>
              <a:rPr lang="no"/>
              <a:t>Vakt vil informere deg om at dette vurderes som juks. Du fortsetter eksamen. Vakt melder fra til rektor. Rektor henter deg ut slik at du får forklart deg. Du fullfører eksamen. Rektor avgjør om det er juks. Husk: rektor behøver ikke bevis på at du har jukset. Det er nok at du har pratet eller hatt oppe en fane, som ikke er lov. </a:t>
            </a:r>
            <a:endParaRPr/>
          </a:p>
          <a:p>
            <a:pPr indent="-342900" lvl="0" marL="457200" rtl="0" algn="l">
              <a:spcBef>
                <a:spcPts val="0"/>
              </a:spcBef>
              <a:spcAft>
                <a:spcPts val="0"/>
              </a:spcAft>
              <a:buSzPts val="1800"/>
              <a:buChar char="-"/>
            </a:pPr>
            <a:r>
              <a:rPr lang="no"/>
              <a:t>Juks medfører til: annulering av eksamen og standpunktkarakteren i faget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Sensur  </a:t>
            </a:r>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o"/>
              <a:t>Sensurfrist 19. juni </a:t>
            </a:r>
            <a:endParaRPr/>
          </a:p>
          <a:p>
            <a:pPr indent="0" lvl="0" marL="0" rtl="0" algn="l">
              <a:spcBef>
                <a:spcPts val="1200"/>
              </a:spcBef>
              <a:spcAft>
                <a:spcPts val="0"/>
              </a:spcAft>
              <a:buNone/>
            </a:pPr>
            <a:r>
              <a:rPr lang="no"/>
              <a:t>Som betyr: </a:t>
            </a:r>
            <a:endParaRPr/>
          </a:p>
          <a:p>
            <a:pPr indent="-342900" lvl="0" marL="457200" rtl="0" algn="l">
              <a:spcBef>
                <a:spcPts val="1200"/>
              </a:spcBef>
              <a:spcAft>
                <a:spcPts val="0"/>
              </a:spcAft>
              <a:buSzPts val="1800"/>
              <a:buChar char="-"/>
            </a:pPr>
            <a:r>
              <a:rPr lang="no"/>
              <a:t>Skolen mottar karakteren </a:t>
            </a:r>
            <a:endParaRPr/>
          </a:p>
          <a:p>
            <a:pPr indent="-342900" lvl="0" marL="457200" rtl="0" algn="l">
              <a:spcBef>
                <a:spcPts val="0"/>
              </a:spcBef>
              <a:spcAft>
                <a:spcPts val="0"/>
              </a:spcAft>
              <a:buSzPts val="1800"/>
              <a:buChar char="-"/>
            </a:pPr>
            <a:r>
              <a:rPr lang="no"/>
              <a:t>Skolen fører på karakteren på vitnemålet ditt </a:t>
            </a:r>
            <a:endParaRPr/>
          </a:p>
          <a:p>
            <a:pPr indent="-342900" lvl="0" marL="457200" rtl="0" algn="l">
              <a:spcBef>
                <a:spcPts val="0"/>
              </a:spcBef>
              <a:spcAft>
                <a:spcPts val="0"/>
              </a:spcAft>
              <a:buSzPts val="1800"/>
              <a:buChar char="-"/>
            </a:pPr>
            <a:r>
              <a:rPr lang="no"/>
              <a:t>Det er eksterne faglærere som vurderer eksamen </a:t>
            </a:r>
            <a:endParaRPr/>
          </a:p>
          <a:p>
            <a:pPr indent="-342900" lvl="0" marL="457200" rtl="0" algn="l">
              <a:spcBef>
                <a:spcPts val="0"/>
              </a:spcBef>
              <a:spcAft>
                <a:spcPts val="0"/>
              </a:spcAft>
              <a:buSzPts val="1800"/>
              <a:buChar char="-"/>
            </a:pPr>
            <a:r>
              <a:rPr lang="no"/>
              <a:t>Eksamen som blir levert er anonym (har ikke elevens navn)</a:t>
            </a:r>
            <a:endParaRPr/>
          </a:p>
          <a:p>
            <a:pPr indent="0" lvl="0" marL="45720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Klage på skriftlig eksamen </a:t>
            </a:r>
            <a:endParaRPr/>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no" sz="2250">
                <a:solidFill>
                  <a:srgbClr val="0000FF"/>
                </a:solidFill>
                <a:highlight>
                  <a:srgbClr val="FFFFFF"/>
                </a:highlight>
              </a:rPr>
              <a:t>Fristen for å klage på eksamen er 10 dager, og gjelder fra det tidspunktet du ble gjort kjent med karakteren eller burde ha gjort deg kjent med den</a:t>
            </a:r>
            <a:endParaRPr>
              <a:solidFill>
                <a:srgbClr val="0000FF"/>
              </a:solidFill>
              <a:highlight>
                <a:srgbClr val="FFFFFF"/>
              </a:highlight>
            </a:endParaRPr>
          </a:p>
          <a:p>
            <a:pPr indent="-334327" lvl="0" marL="457200" rtl="0" algn="l">
              <a:spcBef>
                <a:spcPts val="1200"/>
              </a:spcBef>
              <a:spcAft>
                <a:spcPts val="0"/>
              </a:spcAft>
              <a:buSzPct val="100000"/>
              <a:buChar char="-"/>
            </a:pPr>
            <a:r>
              <a:rPr lang="no"/>
              <a:t>Ta kontakt med skolen innen 10 dager </a:t>
            </a:r>
            <a:endParaRPr/>
          </a:p>
          <a:p>
            <a:pPr indent="-334327" lvl="0" marL="457200" rtl="0" algn="l">
              <a:spcBef>
                <a:spcPts val="0"/>
              </a:spcBef>
              <a:spcAft>
                <a:spcPts val="0"/>
              </a:spcAft>
              <a:buSzPct val="100000"/>
              <a:buChar char="-"/>
            </a:pPr>
            <a:r>
              <a:rPr lang="no"/>
              <a:t>Klagen må være skriftlig og det må komme fram hvilken fagkode du klager på</a:t>
            </a:r>
            <a:endParaRPr/>
          </a:p>
          <a:p>
            <a:pPr indent="-334327" lvl="0" marL="457200" rtl="0" algn="l">
              <a:spcBef>
                <a:spcPts val="0"/>
              </a:spcBef>
              <a:spcAft>
                <a:spcPts val="0"/>
              </a:spcAft>
              <a:buSzPct val="100000"/>
              <a:buChar char="-"/>
            </a:pPr>
            <a:r>
              <a:rPr lang="no"/>
              <a:t>Det er ikke krav om begrunnelse for klagen </a:t>
            </a:r>
            <a:endParaRPr/>
          </a:p>
          <a:p>
            <a:pPr indent="-334327" lvl="0" marL="457200" rtl="0" algn="l">
              <a:spcBef>
                <a:spcPts val="0"/>
              </a:spcBef>
              <a:spcAft>
                <a:spcPts val="0"/>
              </a:spcAft>
              <a:buSzPct val="100000"/>
              <a:buChar char="-"/>
            </a:pPr>
            <a:r>
              <a:rPr lang="no"/>
              <a:t>Skolen sender dette videre til Statsforvalteren </a:t>
            </a:r>
            <a:endParaRPr/>
          </a:p>
          <a:p>
            <a:pPr indent="-334327" lvl="0" marL="457200" rtl="0" algn="l">
              <a:spcBef>
                <a:spcPts val="0"/>
              </a:spcBef>
              <a:spcAft>
                <a:spcPts val="0"/>
              </a:spcAft>
              <a:buSzPct val="100000"/>
              <a:buChar char="-"/>
            </a:pPr>
            <a:r>
              <a:rPr lang="no"/>
              <a:t>Statforvalteren har oppnevnt en klagenemnd som vurdere om karakteren er urimelig eller rimelig i forhold til eksamensprestasjonen </a:t>
            </a:r>
            <a:endParaRPr/>
          </a:p>
          <a:p>
            <a:pPr indent="-334327" lvl="0" marL="457200" rtl="0" algn="l">
              <a:spcBef>
                <a:spcPts val="0"/>
              </a:spcBef>
              <a:spcAft>
                <a:spcPts val="0"/>
              </a:spcAft>
              <a:buSzPct val="100000"/>
              <a:buChar char="-"/>
            </a:pPr>
            <a:r>
              <a:rPr lang="no"/>
              <a:t>Resultatet av klagen sendes skolen </a:t>
            </a:r>
            <a:endParaRPr/>
          </a:p>
          <a:p>
            <a:pPr indent="0" lvl="0" marL="0" rtl="0" algn="l">
              <a:spcBef>
                <a:spcPts val="1200"/>
              </a:spcBef>
              <a:spcAft>
                <a:spcPts val="1200"/>
              </a:spcAft>
              <a:buNone/>
            </a:pPr>
            <a:r>
              <a:rPr lang="no"/>
              <a:t>Mrk. at ved en klage kan karakteren både gå opp, bli stående og gå ned.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Særskilt tilrettelegginger under skriftlig eksamen </a:t>
            </a:r>
            <a:endParaRPr/>
          </a:p>
        </p:txBody>
      </p:sp>
      <p:sp>
        <p:nvSpPr>
          <p:cNvPr id="97" name="Google Shape;97;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no"/>
              <a:t>Tilrettelegginger som eleven har BENYTTET  gjennom ungdomsskolen </a:t>
            </a:r>
            <a:endParaRPr/>
          </a:p>
          <a:p>
            <a:pPr indent="-342900" lvl="0" marL="457200" rtl="0" algn="l">
              <a:spcBef>
                <a:spcPts val="0"/>
              </a:spcBef>
              <a:spcAft>
                <a:spcPts val="0"/>
              </a:spcAft>
              <a:buSzPts val="1800"/>
              <a:buChar char="-"/>
            </a:pPr>
            <a:r>
              <a:rPr lang="no"/>
              <a:t>Tilrettelegginger fordi eleven behøver dette pga fysisk eller psykisk tilstand</a:t>
            </a:r>
            <a:endParaRPr/>
          </a:p>
          <a:p>
            <a:pPr indent="-342900" lvl="0" marL="457200" rtl="0" algn="l">
              <a:spcBef>
                <a:spcPts val="0"/>
              </a:spcBef>
              <a:spcAft>
                <a:spcPts val="0"/>
              </a:spcAft>
              <a:buSzPts val="1800"/>
              <a:buChar char="-"/>
            </a:pPr>
            <a:r>
              <a:rPr lang="no"/>
              <a:t>Det er</a:t>
            </a:r>
            <a:r>
              <a:rPr lang="no" u="sng"/>
              <a:t> strenge vilkår </a:t>
            </a:r>
            <a:r>
              <a:rPr lang="no"/>
              <a:t>for å få en slik tilrettelegging. </a:t>
            </a:r>
            <a:endParaRPr/>
          </a:p>
          <a:p>
            <a:pPr indent="0" lvl="0" marL="457200" rtl="0" algn="l">
              <a:spcBef>
                <a:spcPts val="1200"/>
              </a:spcBef>
              <a:spcAft>
                <a:spcPts val="0"/>
              </a:spcAft>
              <a:buNone/>
            </a:pPr>
            <a:r>
              <a:t/>
            </a:r>
            <a:endParaRPr/>
          </a:p>
          <a:p>
            <a:pPr indent="0" lvl="0" marL="457200" rtl="0" algn="l">
              <a:spcBef>
                <a:spcPts val="1200"/>
              </a:spcBef>
              <a:spcAft>
                <a:spcPts val="0"/>
              </a:spcAft>
              <a:buNone/>
            </a:pPr>
            <a:r>
              <a:rPr lang="no"/>
              <a:t>Søknadsfrist 15. april - eget skjema </a:t>
            </a:r>
            <a:endParaRPr/>
          </a:p>
          <a:p>
            <a:pPr indent="0" lvl="0" marL="457200" rtl="0" algn="l">
              <a:spcBef>
                <a:spcPts val="12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o"/>
              <a:t>Muntlig eksamen </a:t>
            </a:r>
            <a:endParaRPr/>
          </a:p>
        </p:txBody>
      </p:sp>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325755" lvl="0" marL="457200" rtl="0" algn="l">
              <a:spcBef>
                <a:spcPts val="0"/>
              </a:spcBef>
              <a:spcAft>
                <a:spcPts val="0"/>
              </a:spcAft>
              <a:buSzPct val="52440"/>
              <a:buChar char="-"/>
            </a:pPr>
            <a:r>
              <a:rPr lang="no"/>
              <a:t>NÅR?</a:t>
            </a:r>
            <a:r>
              <a:rPr lang="no" sz="3432"/>
              <a:t> Torsdag 4. juni </a:t>
            </a:r>
            <a:endParaRPr sz="3432"/>
          </a:p>
          <a:p>
            <a:pPr indent="0" lvl="0" marL="457200" rtl="0" algn="l">
              <a:spcBef>
                <a:spcPts val="1200"/>
              </a:spcBef>
              <a:spcAft>
                <a:spcPts val="0"/>
              </a:spcAft>
              <a:buNone/>
            </a:pPr>
            <a:r>
              <a:t/>
            </a:r>
            <a:endParaRPr/>
          </a:p>
          <a:p>
            <a:pPr indent="-325755" lvl="0" marL="457200" rtl="0" algn="l">
              <a:spcBef>
                <a:spcPts val="1200"/>
              </a:spcBef>
              <a:spcAft>
                <a:spcPts val="0"/>
              </a:spcAft>
              <a:buSzPct val="100000"/>
              <a:buChar char="-"/>
            </a:pPr>
            <a:r>
              <a:rPr lang="no"/>
              <a:t>48 timer før eksamen skal elevene få vite hvilket fag de har kommet opp i</a:t>
            </a:r>
            <a:endParaRPr/>
          </a:p>
          <a:p>
            <a:pPr indent="-325755" lvl="0" marL="457200" rtl="0" algn="l">
              <a:spcBef>
                <a:spcPts val="0"/>
              </a:spcBef>
              <a:spcAft>
                <a:spcPts val="0"/>
              </a:spcAft>
              <a:buSzPct val="100000"/>
              <a:buChar char="-"/>
            </a:pPr>
            <a:r>
              <a:rPr lang="no"/>
              <a:t>Eksamensdagen er aldri på en mandag </a:t>
            </a:r>
            <a:endParaRPr/>
          </a:p>
          <a:p>
            <a:pPr indent="-325755" lvl="0" marL="457200" rtl="0" algn="l">
              <a:spcBef>
                <a:spcPts val="0"/>
              </a:spcBef>
              <a:spcAft>
                <a:spcPts val="0"/>
              </a:spcAft>
              <a:buSzPct val="100000"/>
              <a:buChar char="-"/>
            </a:pPr>
            <a:r>
              <a:rPr lang="no"/>
              <a:t>Forberedelsedag (ene) er obligatoriske </a:t>
            </a:r>
            <a:endParaRPr/>
          </a:p>
          <a:p>
            <a:pPr indent="-325755" lvl="0" marL="457200" rtl="0" algn="l">
              <a:spcBef>
                <a:spcPts val="0"/>
              </a:spcBef>
              <a:spcAft>
                <a:spcPts val="0"/>
              </a:spcAft>
              <a:buSzPct val="100000"/>
              <a:buChar char="-"/>
            </a:pPr>
            <a:r>
              <a:rPr lang="no"/>
              <a:t>Forberedelse er en del av eksamen. Har du dokumentert fravær gjelder også dette for eksamensdagen. Elever kan få mulighet til å møte på eksamensdagen</a:t>
            </a:r>
            <a:endParaRPr/>
          </a:p>
          <a:p>
            <a:pPr indent="-325755" lvl="0" marL="457200" rtl="0" algn="l">
              <a:spcBef>
                <a:spcPts val="0"/>
              </a:spcBef>
              <a:spcAft>
                <a:spcPts val="0"/>
              </a:spcAft>
              <a:buSzPct val="100000"/>
              <a:buChar char="-"/>
            </a:pPr>
            <a:r>
              <a:rPr lang="no"/>
              <a:t>Udokumentert fravær på forberedelsesdagen - eleven må møte på eksamen</a:t>
            </a:r>
            <a:endParaRPr/>
          </a:p>
          <a:p>
            <a:pPr indent="0" lvl="0" marL="457200" rtl="0" algn="l">
              <a:spcBef>
                <a:spcPts val="1200"/>
              </a:spcBef>
              <a:spcAft>
                <a:spcPts val="0"/>
              </a:spcAft>
              <a:buNone/>
            </a:pPr>
            <a:r>
              <a:rPr lang="no"/>
              <a:t>Mrk. Dokumentert fravær - må ha legeerklæring</a:t>
            </a:r>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